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3" r:id="rId10"/>
    <p:sldId id="265" r:id="rId11"/>
    <p:sldId id="264" r:id="rId12"/>
    <p:sldId id="266" r:id="rId13"/>
    <p:sldId id="267" r:id="rId14"/>
    <p:sldId id="268" r:id="rId15"/>
    <p:sldId id="270" r:id="rId16"/>
    <p:sldId id="271" r:id="rId17"/>
    <p:sldId id="290" r:id="rId18"/>
    <p:sldId id="288" r:id="rId19"/>
    <p:sldId id="289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A4AC3E-F711-0906-0E5A-A6876B999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3432F87-2A6A-9E57-B03A-F586DA39C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906769-1204-7D6E-A3F4-3B31E320C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AA6DF98-2C6A-34DE-6980-950978EA0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B3ED53-741D-0090-DB7E-CEAA34A99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782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E5E8E-0785-C54A-7796-F1AD2D290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7BFE15-4232-0D77-18BB-C6E959DF7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A2C091-0AB2-65E7-A34A-C316F917B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1B7DC3A-1247-21B3-25D3-48427B6AB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1CECA9D-29A6-A6D5-B790-883732159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0524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EC7B32-E43E-55C1-4691-BAB8CB54F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519F3D-5197-BC41-BA64-5088DD6DC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0C50BA8-9D4A-0A81-64C8-585B0F87C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BB497EB-E645-4C98-7696-65DB72F97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07A0C69-EC75-3D6C-46A6-C0EAA6D59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9485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953599-3E4D-3923-649C-448960DD1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14A33B-560A-47B1-6B52-52876CD44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88410AD-7547-7E63-CBAD-3881EE255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2986886-D04A-9239-F0A8-36181E7FB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05646DF-4D98-1246-9116-4E7F8DCB3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156AB9E-C26A-8811-DC59-5710D8798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150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F0796C-E7A0-6A88-A8E5-CCD2CDAAD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E073AAE-3D78-92A4-5DF3-CC6A1DB2B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8953882-83F8-B22E-5348-3F3BA81F62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93CD6CB-5B7D-E9EC-EC3F-A3E4C4AA93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2993A65-C3AE-515E-254F-E853571B0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440DD29-A65F-5780-65FE-71D1B96AE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764F41F-1A9E-BD26-73A6-33CEFF27A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EE08CDE-FCC2-0D7D-90CD-98E45324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745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A59B12-4B06-4C6E-7C50-7645BEABC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0C47364-F995-E051-8F99-13538DE4C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55229D7-55E4-D544-6CDD-6934028FB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E5CF20F-1B8A-1FDB-02AE-A3521930C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474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9CD0A8E-4B6D-B2E0-ED93-6B31979E5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0679669-5794-2811-83D8-336FB8B2D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401874E-5A1A-1CF6-8CF6-5F1BF889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9880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1766B5-5922-F12C-D3B2-C5190D869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98291C-8A85-02CB-DF76-292068EF5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D64D835-91F0-559E-4800-1F5069E43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273BED-7B82-DA80-503E-8480A85EC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9A242B4-5F1A-E083-939E-CCDD278BE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611C843-A931-5161-FD89-2BC25F7B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3597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35A6A5-C4E4-42BC-F60E-C579EEF26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73CEE96-4854-98E4-2A7D-4138B41CAD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8838AC1-EDBA-6083-D4C7-EADE656C6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2F55CDA-1C74-5ACC-78A1-330BC0B77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253C6C-C78C-743D-2089-2356B9E11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867BF11-098B-9A6D-461A-DEF885D10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719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918FBF-6BB2-7F3C-DAB9-B9C89C623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64116C6-C06F-5A8C-EBD0-767AFE0C50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C0CCCC4-3881-5BD9-6258-2164D53B4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2DBC81D-0232-3EA9-1FC6-69623180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36FA5CF-66E6-88BD-F225-6E367F971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944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D6A3ADC-1E44-0074-8A27-7EB3E5299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86DE348-61DE-9E14-3F18-6B2EEEFB0E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6B919C-78DC-7CA7-0E4F-D71E79922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9DBF6FD-D274-1C16-8C26-6EF5AA0EC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91A53A9-F5D8-6BC3-12B2-BAFEE9ED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753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F288FE4-8A9A-E8BE-E0C7-3BD71E4A4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E7DCAEF-95D7-C5DE-17CE-4F7A8D148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220E34-FB91-77A4-C677-55E03230B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086E0C-7BB8-4074-9AEE-01800C571925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B53E9D-8C6B-E1EF-D06F-B25C0252A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BCED338-3ABB-734C-02FB-8F030E09A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3F0A92-A9DC-47B1-953A-AAD7357C05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87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strategia@gops-wejherowo.p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strategia@gops-wejherowo.p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strategia@gops-wejherowo.p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98277D-6D91-F17A-079E-8142019FD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29769"/>
            <a:ext cx="10515600" cy="2999232"/>
          </a:xfrm>
        </p:spPr>
        <p:txBody>
          <a:bodyPr/>
          <a:lstStyle/>
          <a:p>
            <a:pPr algn="ctr"/>
            <a:r>
              <a:rPr lang="pl-PL" dirty="0"/>
              <a:t>Strategia Rozwiązywania Problemów Społecznych Gminy Wejherowo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94D7BCE-6BD8-E26A-4F56-73EAF112D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dirty="0"/>
              <a:t>Przyjęcie części programowej Strategii Rozwiązywania Problemów Społecznych na lata 2027-2031</a:t>
            </a:r>
          </a:p>
          <a:p>
            <a:pPr algn="ctr"/>
            <a:r>
              <a:rPr lang="pl-PL" dirty="0"/>
              <a:t>30 września 2026 r.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6665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F6A57D-B622-8DEE-2FFA-7392179F1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954B5D82-C30E-C2B3-C3C1-6E25E24DB2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264" y="-13434"/>
            <a:ext cx="4855464" cy="686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52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DBEDC8-616A-DC8D-5F54-DDBD65F28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Elementy części programowej: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B2BE891-0268-8AF3-8BF2-8108CC799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Wizja Gminy Wejherowo w 2031 roku</a:t>
            </a:r>
          </a:p>
          <a:p>
            <a:r>
              <a:rPr lang="pl-PL" dirty="0"/>
              <a:t>Misja samorządu i lokalnego systemu polityki społecznej</a:t>
            </a:r>
          </a:p>
          <a:p>
            <a:r>
              <a:rPr lang="pl-PL" dirty="0"/>
              <a:t>Cel główny</a:t>
            </a:r>
          </a:p>
          <a:p>
            <a:r>
              <a:rPr lang="pl-PL" dirty="0"/>
              <a:t>Cele strategiczne i operacyjne</a:t>
            </a:r>
          </a:p>
          <a:p>
            <a:r>
              <a:rPr lang="pl-PL" dirty="0"/>
              <a:t>Model zintegrowanego lokalnego systemu usług społecznych</a:t>
            </a:r>
          </a:p>
          <a:p>
            <a:r>
              <a:rPr lang="pl-PL" dirty="0"/>
              <a:t>Ocena zasadności i gotowości do przekształcenia Gminnego Ośrodka Pomocy Społecznej w Wejherowie w Centrum Usług Społecznych</a:t>
            </a:r>
          </a:p>
        </p:txBody>
      </p:sp>
    </p:spTree>
    <p:extLst>
      <p:ext uri="{BB962C8B-B14F-4D97-AF65-F5344CB8AC3E}">
        <p14:creationId xmlns:p14="http://schemas.microsoft.com/office/powerpoint/2010/main" val="3043865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46CC6E-D5B7-39C0-2543-4204860EA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Elementy części programowej: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B2B58D-FC5F-18A4-F76D-6C10C04EF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Portfel działań i projektów strategicznych</a:t>
            </a:r>
          </a:p>
          <a:p>
            <a:r>
              <a:rPr lang="pl-PL" dirty="0"/>
              <a:t>Karty działań i projektów</a:t>
            </a:r>
          </a:p>
          <a:p>
            <a:r>
              <a:rPr lang="pl-PL" dirty="0"/>
              <a:t>Harmonogram realizacji i podział odpowiedzialności</a:t>
            </a:r>
          </a:p>
          <a:p>
            <a:r>
              <a:rPr lang="pl-PL" dirty="0"/>
              <a:t>System zarządzania realizacją Strategii</a:t>
            </a:r>
          </a:p>
          <a:p>
            <a:r>
              <a:rPr lang="pl-PL" dirty="0"/>
              <a:t>Monitoring, ewaluacja i zarządzanie ryzykiem</a:t>
            </a:r>
          </a:p>
          <a:p>
            <a:r>
              <a:rPr lang="pl-PL" dirty="0"/>
              <a:t>Ramy finansowe Strategii</a:t>
            </a:r>
          </a:p>
          <a:p>
            <a:r>
              <a:rPr lang="pl-PL" dirty="0"/>
              <a:t>Zgodność i spójność Strategii z dokumentami strategicznymi i programowymi</a:t>
            </a:r>
            <a:endParaRPr lang="pl-PL" sz="280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26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E9475C-83DA-5BA2-BF88-2FC23BBD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zintegrowanego lokalnego systemu usług społecznych: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5A6CFA-4F62-1706-6112-4DF395263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Zadaniem modelu jest pokazanie, w jaki sposób lokalne instytucje, organizacje społeczne, podmioty ekonomii społecznej, podmioty publiczne i mieszkańcy powinni współdziałać, aby wsparcie było bardziej dostępne, skoordynowane, środowiskowe i skuteczne.</a:t>
            </a:r>
          </a:p>
          <a:p>
            <a:r>
              <a:rPr lang="pl-PL" dirty="0"/>
              <a:t>Model powinien poprzedzać decyzje organizacyjne dotyczące ewentualnego przekształcenia Gminnego Ośrodka Pomocy Społecznej w Wejherowie w Centrum Usług Społecznych.</a:t>
            </a:r>
          </a:p>
          <a:p>
            <a:r>
              <a:rPr lang="pl-PL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Model powinien być oparty na zasadzie „jedna potrzeba – skoordynowana odpowiedź wielu podmiotów”. 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0620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D94656-8AA8-0F5D-EE22-55BF2A138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zintegrowanego lokalnego systemu usług społecznych: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D793201-DADC-2EF0-7279-2BC2B0242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przypadku spraw złożonych, dotyczących kilku problemów jednocześnie, konieczne jest uruchomienie współpracy wielu podmiotów i wskazanie sposobu koordynacji pomocy.</a:t>
            </a:r>
          </a:p>
          <a:p>
            <a:r>
              <a:rPr lang="pl-PL" dirty="0"/>
              <a:t>Model zakłada stopniowe przechodzenie od działań rozproszonych do działań lepiej uporządkowanych i koordynowanych. </a:t>
            </a:r>
          </a:p>
          <a:p>
            <a:r>
              <a:rPr lang="pl-PL" dirty="0"/>
              <a:t>Model zakłada wykorzystanie wielu podmiotów, ale w sposób bardziej spójny, oparty na wspólnej diagnozie potrzeb, uzgadnianiu ścieżek pomocy, wymianie informacji, wspólnym planowaniu usług oraz ocenie rezultatów.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3316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A3AAEC-6686-78E2-F219-39AEFF18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zintegrowanego lokalnego systemu usług społecznych: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17CA19-9BB8-CC04-C3CA-245E982BE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Docelowo model powinien prowadzić do pięciu zmian w funkcjonowaniu lokalnej polityki społecznej Gminy Wejherowo: wcześniejszego rozpoznawania potrzeb mieszkańców, większej dostępności wsparcia blisko miejsca zamieszkania, lepszej koordynacji spraw osób i rodzin o złożonych potrzebach, szerszego wykorzystania lokalnych partnerstw oraz oceny działań przez pryzmat rzeczywistych rezultatów dla mieszkańców.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360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F281D1-B8B8-D7A1-1B1E-48B624CA1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zintegrowanego lokalnego systemu usług społecznych: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3B4B9FD-44F2-8AC8-DABF-C7BAB60C61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5892" y="1609455"/>
            <a:ext cx="6647687" cy="498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36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9156F4-BE20-B489-F178-C53B8CAF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Ocena zasadności i gotowości do przekształcenia GOPS w CUS: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FE393E-B9F1-6C28-855C-A84DF4D0F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Najpierw należy rozwijać realny system usług i koordynacji, a dopiero następnie ocenić, czy najlepszą formą jego trwałego funkcjonowania będzie dalszy rozwój Gminnego Ośrodka Pomocy Społecznej w Wejherowie, czy formalne przekształcenie go w Centrum Usług Społecznych.</a:t>
            </a:r>
          </a:p>
        </p:txBody>
      </p:sp>
    </p:spTree>
    <p:extLst>
      <p:ext uri="{BB962C8B-B14F-4D97-AF65-F5344CB8AC3E}">
        <p14:creationId xmlns:p14="http://schemas.microsoft.com/office/powerpoint/2010/main" val="3063436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7D38E8-08FC-9B4C-D2A1-C873C68C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Projekty flagowe: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62B8D1-7A52-07EC-38AE-EDC7AEF03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>
                <a:solidFill>
                  <a:srgbClr val="061C46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1. </a:t>
            </a:r>
            <a:r>
              <a:rPr lang="pl-PL" sz="2800" b="1" dirty="0">
                <a:solidFill>
                  <a:srgbClr val="061C4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„Transport bez barier” – usługa </a:t>
            </a:r>
            <a:r>
              <a:rPr lang="pl-PL" sz="2800" b="1" dirty="0" err="1">
                <a:solidFill>
                  <a:srgbClr val="061C4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door</a:t>
            </a:r>
            <a:r>
              <a:rPr lang="pl-PL" sz="2800" b="1" dirty="0">
                <a:solidFill>
                  <a:srgbClr val="061C4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-to-</a:t>
            </a:r>
            <a:r>
              <a:rPr lang="pl-PL" sz="2800" b="1" dirty="0" err="1">
                <a:solidFill>
                  <a:srgbClr val="061C4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door</a:t>
            </a:r>
            <a:endParaRPr lang="pl-PL" sz="2800" b="1" dirty="0">
              <a:solidFill>
                <a:srgbClr val="061C46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Zwiększenie realnej dostępności usług społecznych, zdrowotnych, rehabilitacyjnych i administracyjnych dla osób mających trudności w samodzielnym przemieszczaniu się poprzez przygotowanie, pilotaż i ewentualne wdrożenie usługi transportowej </a:t>
            </a:r>
            <a:r>
              <a:rPr lang="pl-PL" dirty="0" err="1"/>
              <a:t>door</a:t>
            </a:r>
            <a:r>
              <a:rPr lang="pl-PL" dirty="0"/>
              <a:t>-to-</a:t>
            </a:r>
            <a:r>
              <a:rPr lang="pl-PL" dirty="0" err="1"/>
              <a:t>door</a:t>
            </a:r>
            <a:r>
              <a:rPr lang="pl-PL" dirty="0"/>
              <a:t> na terenie Gminy Wejherowo.</a:t>
            </a:r>
          </a:p>
        </p:txBody>
      </p:sp>
    </p:spTree>
    <p:extLst>
      <p:ext uri="{BB962C8B-B14F-4D97-AF65-F5344CB8AC3E}">
        <p14:creationId xmlns:p14="http://schemas.microsoft.com/office/powerpoint/2010/main" val="1137407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82436F-9D0F-9432-8A9D-42C475573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Projekty flagowe: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C6BA13-67EE-0AFC-D4D0-0E10A2CF6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>
                <a:solidFill>
                  <a:srgbClr val="061C4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2. „Rodzic ma wsparcie” – stała Szkoła dla Rodziców i Wychowawców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Utworzenie stałej, lokalnej formy edukacyjno-wspierającej dla rodziców i wychowawców, wzmacniającej kompetencje opiekuńczo-wychowawcze, komunikację w rodzinie, umiejętność reagowania na trudne zachowania dzieci oraz zdolność korzystania z pomocy przed pogłębieniem kryzysu rodzinnego.</a:t>
            </a:r>
          </a:p>
        </p:txBody>
      </p:sp>
    </p:spTree>
    <p:extLst>
      <p:ext uri="{BB962C8B-B14F-4D97-AF65-F5344CB8AC3E}">
        <p14:creationId xmlns:p14="http://schemas.microsoft.com/office/powerpoint/2010/main" val="1588181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E97621-E3A7-6ADD-08B4-AF5A5143E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Projekty flagowe: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D45381F-F028-AEDF-436E-2A3B734A9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>
                <a:solidFill>
                  <a:srgbClr val="061C4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3. „Sprawność blisko domu” – gminny program zwiększenia dostępności do rehabilitacji</a:t>
            </a:r>
          </a:p>
          <a:p>
            <a:pPr marL="0" indent="0">
              <a:buNone/>
            </a:pPr>
            <a:endParaRPr lang="pl-PL" b="1" dirty="0">
              <a:solidFill>
                <a:srgbClr val="061C46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/>
              <a:t>Przygotowanie, pilotaż i ewentualne wdrożenie gminnego Programu Polityki Zdrowotnej zwiększającego dostęp mieszkańców Gminy Wejherowo do rehabilitacji, w szczególności dla osób, u których brak rehabilitacji może prowadzić do pogorszenia sprawności, utraty samodzielności lub wzrostu zapotrzebowania na opiekę.</a:t>
            </a:r>
          </a:p>
        </p:txBody>
      </p:sp>
    </p:spTree>
    <p:extLst>
      <p:ext uri="{BB962C8B-B14F-4D97-AF65-F5344CB8AC3E}">
        <p14:creationId xmlns:p14="http://schemas.microsoft.com/office/powerpoint/2010/main" val="2572660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9A69C4-A36D-5536-36B4-201244BB5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Projekty flagowe: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7AA2AB-2408-2C1A-0176-B7813D6F4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>
                <a:solidFill>
                  <a:srgbClr val="061C4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4. „Odpowiedzialność bez przemocy” – lokalna kompetencja pracy z osobami stosującymi przemoc domową</a:t>
            </a:r>
          </a:p>
          <a:p>
            <a:pPr marL="0" indent="0">
              <a:buNone/>
            </a:pPr>
            <a:endParaRPr lang="pl-PL" b="1" dirty="0">
              <a:solidFill>
                <a:srgbClr val="061C46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/>
              <a:t>Zbudowanie trwałej lokalnej kompetencji Gminnego Ośrodka Pomocy Społecznej w Wejherowie w zakresie pracy z osobami stosującymi przemoc domową oraz osobami zagrożonymi stosowaniem przemocy, w celu ograniczenia </a:t>
            </a:r>
            <a:r>
              <a:rPr lang="pl-PL" dirty="0" err="1"/>
              <a:t>zachowań</a:t>
            </a:r>
            <a:r>
              <a:rPr lang="pl-PL" dirty="0"/>
              <a:t> </a:t>
            </a:r>
            <a:r>
              <a:rPr lang="pl-PL" dirty="0" err="1"/>
              <a:t>przemocowych</a:t>
            </a:r>
            <a:r>
              <a:rPr lang="pl-PL" dirty="0"/>
              <a:t>, wzmocnienia odpowiedzialności za własne zachowanie, poprawy samokontroli i zwiększenia bezpieczeństwa rodzin.</a:t>
            </a:r>
          </a:p>
        </p:txBody>
      </p:sp>
    </p:spTree>
    <p:extLst>
      <p:ext uri="{BB962C8B-B14F-4D97-AF65-F5344CB8AC3E}">
        <p14:creationId xmlns:p14="http://schemas.microsoft.com/office/powerpoint/2010/main" val="661794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B27748-EDB8-0B70-CF55-894E59C64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Projekty flagowe: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0D467A-F712-9214-574D-D8E4CFBC7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b="1" dirty="0">
                <a:solidFill>
                  <a:srgbClr val="061C4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5. „Szybciej do terapii” – zwiększenie dostępności pomocy terapeutycznej w obszarze uzależnienia od alkoholu i środków psychoaktywnych, współuzależnienia i DDA</a:t>
            </a:r>
          </a:p>
          <a:p>
            <a:pPr marL="0" indent="0">
              <a:buNone/>
            </a:pPr>
            <a:endParaRPr lang="pl-PL" b="1" dirty="0">
              <a:solidFill>
                <a:srgbClr val="061C46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/>
              <a:t>Skrócenie czasu oczekiwania mieszkańców Gminy Wejherowo na pomoc terapeutyczną w obszarze uzależnienia od alkoholu i środków psychoaktywnych, współuzależnienia i DDA poprzez wdrożenie lokalnego mechanizmu finansowania dostępu do kwalifikowanych usług terapeutycznych i psychoterapii. </a:t>
            </a:r>
          </a:p>
        </p:txBody>
      </p:sp>
    </p:spTree>
    <p:extLst>
      <p:ext uri="{BB962C8B-B14F-4D97-AF65-F5344CB8AC3E}">
        <p14:creationId xmlns:p14="http://schemas.microsoft.com/office/powerpoint/2010/main" val="2602407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5BFEF6-E25C-55C7-14D6-A7A130B35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Uwagi do części programowej Strategii: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0FFE24-D617-DF6C-A648-483284F95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Będę bardzo wdzięczny za wszelkie uwagi, propozycje zmian oraz uzupełnienia. Można je przekazywać:</a:t>
            </a:r>
          </a:p>
          <a:p>
            <a:r>
              <a:rPr lang="pl-PL" dirty="0"/>
              <a:t>drogą mailową na adres: </a:t>
            </a:r>
            <a:r>
              <a:rPr lang="pl-PL" b="1" dirty="0">
                <a:hlinkClick r:id="rId2"/>
              </a:rPr>
              <a:t>strategia@gops-wejherowo.pl</a:t>
            </a:r>
            <a:r>
              <a:rPr lang="pl-PL" dirty="0"/>
              <a:t>,</a:t>
            </a:r>
          </a:p>
          <a:p>
            <a:r>
              <a:rPr lang="pl-PL" dirty="0"/>
              <a:t>podczas posiedzeń Zespołu.</a:t>
            </a:r>
          </a:p>
          <a:p>
            <a:endParaRPr lang="pl-PL" dirty="0"/>
          </a:p>
          <a:p>
            <a:r>
              <a:rPr lang="pl-PL" dirty="0"/>
              <a:t>Pragnę podkreślić, że dokument ma charakter </a:t>
            </a:r>
            <a:r>
              <a:rPr lang="pl-PL" b="1" dirty="0"/>
              <a:t>roboczy</a:t>
            </a:r>
            <a:r>
              <a:rPr lang="pl-PL" dirty="0"/>
              <a:t> i będzie na bieżąco modyfikowany oraz uzupełniany aż do momentu przyjęcia Strategii przez Radę Gminy Wejherowo. </a:t>
            </a:r>
          </a:p>
        </p:txBody>
      </p:sp>
    </p:spTree>
    <p:extLst>
      <p:ext uri="{BB962C8B-B14F-4D97-AF65-F5344CB8AC3E}">
        <p14:creationId xmlns:p14="http://schemas.microsoft.com/office/powerpoint/2010/main" val="3269295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BB264E-1FB2-1B46-C9F3-716E25FC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Uwagi do części programowej Strategii: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4AC8E3-F998-81BC-81D7-CD1EF4151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Przyjęty dziś projekt części programowej Strategii będzie też opublikowany na stronach internetowych Urzędu Gminy Wejherowo i Gminnego Ośrodka Pomocy Społecznej w Wejherowie a także w mediach społecznościowych (proszę o udostępnianie).</a:t>
            </a:r>
          </a:p>
          <a:p>
            <a:pPr lvl="0">
              <a:defRPr/>
            </a:pPr>
            <a:r>
              <a:rPr lang="pl-PL" dirty="0"/>
              <a:t>Każdy mieszkaniec będzie mógł się zapoznać z treścią i również zgłaszać uwagi na adres mailowy: </a:t>
            </a:r>
            <a:r>
              <a:rPr lang="pl-PL" b="1" dirty="0">
                <a:solidFill>
                  <a:prstClr val="black"/>
                </a:solidFill>
                <a:hlinkClick r:id="rId2"/>
              </a:rPr>
              <a:t>strategia@gops-wejherowo.pl</a:t>
            </a:r>
            <a:r>
              <a:rPr lang="pl-PL" dirty="0">
                <a:solidFill>
                  <a:prstClr val="black"/>
                </a:solidFill>
              </a:rPr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1320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3075A9-5A7D-B2D8-1825-35E8580B0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Plan pracy: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412F8D-BD22-8942-CF90-AE18708D7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W październiku: </a:t>
            </a:r>
          </a:p>
          <a:p>
            <a:pPr lvl="1"/>
            <a:r>
              <a:rPr lang="pl-PL" dirty="0"/>
              <a:t>Oficjalne konsultacje społeczne zgodnie z uchwałą Rady Gminy Wejherowo w sprawie określenia zasad i trybu przeprowadzania konsultacji społecznych z mieszkańcami Gminy Wejherowo</a:t>
            </a:r>
          </a:p>
          <a:p>
            <a:pPr lvl="1"/>
            <a:r>
              <a:rPr lang="pl-PL" dirty="0"/>
              <a:t>Przekazanie do zaopiniowania projektu strategii przez koordynatora do spraw opieki długoterminowej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listopadzie: </a:t>
            </a:r>
          </a:p>
          <a:p>
            <a:pPr lvl="1">
              <a:spcBef>
                <a:spcPts val="1000"/>
              </a:spcBef>
              <a:defRPr/>
            </a:pPr>
            <a:r>
              <a:rPr lang="pl-PL" dirty="0">
                <a:solidFill>
                  <a:prstClr val="black"/>
                </a:solidFill>
                <a:latin typeface="Aptos" panose="02110004020202020204"/>
              </a:rPr>
              <a:t>Końcowe opracowanie treści Strategii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 listopada 2026 r. godz. 13:45 – przyjęcie Strategii przez Zespół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>
                <a:solidFill>
                  <a:prstClr val="black"/>
                </a:solidFill>
                <a:latin typeface="Aptos" panose="02110004020202020204"/>
              </a:rPr>
              <a:t>W grudniu: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Przedłożenie projektu Strategii pod obrady Rady Gminy Wejherowo</a:t>
            </a:r>
          </a:p>
          <a:p>
            <a:pPr lvl="1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5814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93B5F1-EA03-813A-ED99-1347FE3B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Plan pracy: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5FFA28D-6247-6652-16F3-4B7F68910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2560" y="1307592"/>
            <a:ext cx="8328677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35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FEFF98-CE70-5F16-9312-53E860E15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4C309E-1E20-5551-3873-41EACAA39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strategia@gops-wejherowo.pl</a:t>
            </a:r>
            <a:r>
              <a:rPr lang="pl-PL" dirty="0"/>
              <a:t> </a:t>
            </a:r>
          </a:p>
          <a:p>
            <a:r>
              <a:rPr lang="pl-PL" dirty="0"/>
              <a:t>Protokół</a:t>
            </a:r>
          </a:p>
          <a:p>
            <a:r>
              <a:rPr lang="pl-PL" dirty="0"/>
              <a:t>Promocja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7200" dirty="0"/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250017199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859</Words>
  <Application>Microsoft Office PowerPoint</Application>
  <PresentationFormat>Panoramiczny</PresentationFormat>
  <Paragraphs>75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Times New Roman</vt:lpstr>
      <vt:lpstr>Motyw pakietu Office</vt:lpstr>
      <vt:lpstr>Strategia Rozwiązywania Problemów Społecznych Gminy Wejherowo</vt:lpstr>
      <vt:lpstr>Prezentacja programu PowerPoint</vt:lpstr>
      <vt:lpstr>Elementy części programowej:</vt:lpstr>
      <vt:lpstr>Elementy części programowej:</vt:lpstr>
      <vt:lpstr>Model zintegrowanego lokalnego systemu usług społecznych:</vt:lpstr>
      <vt:lpstr>Model zintegrowanego lokalnego systemu usług społecznych:</vt:lpstr>
      <vt:lpstr>Model zintegrowanego lokalnego systemu usług społecznych:</vt:lpstr>
      <vt:lpstr>Model zintegrowanego lokalnego systemu usług społecznych:</vt:lpstr>
      <vt:lpstr>Ocena zasadności i gotowości do przekształcenia GOPS w CUS: </vt:lpstr>
      <vt:lpstr>Projekty flagowe:</vt:lpstr>
      <vt:lpstr>Projekty flagowe:</vt:lpstr>
      <vt:lpstr>Projekty flagowe:</vt:lpstr>
      <vt:lpstr>Projekty flagowe:</vt:lpstr>
      <vt:lpstr>Projekty flagowe:</vt:lpstr>
      <vt:lpstr>Uwagi do części programowej Strategii:</vt:lpstr>
      <vt:lpstr>Uwagi do części programowej Strategii:</vt:lpstr>
      <vt:lpstr>Plan pracy:</vt:lpstr>
      <vt:lpstr>Plan pracy: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 Gops</dc:creator>
  <cp:lastModifiedBy>Admin Gops</cp:lastModifiedBy>
  <cp:revision>21</cp:revision>
  <dcterms:created xsi:type="dcterms:W3CDTF">2026-08-26T13:07:57Z</dcterms:created>
  <dcterms:modified xsi:type="dcterms:W3CDTF">2026-09-25T08:34:24Z</dcterms:modified>
</cp:coreProperties>
</file>